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0914" name="幻灯片图像占位符 55091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50915" name="文本占位符 550914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9890" name="TextBox 3"/>
          <p:cNvSpPr txBox="1"/>
          <p:nvPr/>
        </p:nvSpPr>
        <p:spPr>
          <a:xfrm>
            <a:off x="1992313" y="2135188"/>
            <a:ext cx="6191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8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几分之几 例</a:t>
            </a:r>
            <a:r>
              <a:rPr lang="en-US" altLang="zh-CN" sz="480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4</a:t>
            </a:r>
            <a:r>
              <a:rPr lang="zh-CN" altLang="en-US" sz="4800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、例</a:t>
            </a:r>
            <a:r>
              <a:rPr lang="en-US" altLang="zh-CN" sz="480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5</a:t>
            </a:r>
            <a:endParaRPr lang="en-US" altLang="zh-CN" sz="480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3216275" y="836613"/>
            <a:ext cx="6408738" cy="93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p>
            <a:pPr>
              <a:lnSpc>
                <a:spcPct val="100000"/>
              </a:lnSpc>
            </a:pPr>
            <a:r>
              <a:rPr lang="zh-CN" altLang="en-US" sz="4400" b="0" dirty="0">
                <a:latin typeface="Arial" panose="020B0604020202020204" pitchFamily="34" charset="0"/>
              </a:rPr>
              <a:t>分数的初步认识</a:t>
            </a:r>
            <a:endParaRPr lang="en-US" altLang="zh-CN" sz="4400" b="0">
              <a:latin typeface="Arial" panose="020B0604020202020204" pitchFamily="34" charset="0"/>
            </a:endParaRPr>
          </a:p>
        </p:txBody>
      </p:sp>
      <p:pic>
        <p:nvPicPr>
          <p:cNvPr id="549892" name="Picture 5" descr="\\192.168.1.3\临时中转站1_以本人姓名建目录\开发中心-多媒体部\02美术部\晨会文件\04宁煌\人教数学教参\08.png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351088" y="912813"/>
            <a:ext cx="784225" cy="78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一、活动引入，激发兴趣</a:t>
            </a:r>
            <a:endParaRPr kumimoji="0" lang="zh-CN" altLang="en-US" sz="4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4115" name="Rectangle 19"/>
          <p:cNvSpPr/>
          <p:nvPr/>
        </p:nvSpPr>
        <p:spPr>
          <a:xfrm>
            <a:off x="4800600" y="3697288"/>
            <a:ext cx="2644775" cy="2644775"/>
          </a:xfrm>
          <a:prstGeom prst="rect">
            <a:avLst/>
          </a:prstGeom>
          <a:solidFill>
            <a:srgbClr val="CDE6FF"/>
          </a:solidFill>
          <a:ln w="12700">
            <a:noFill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grpSp>
        <p:nvGrpSpPr>
          <p:cNvPr id="4131" name="Group 35"/>
          <p:cNvGrpSpPr/>
          <p:nvPr/>
        </p:nvGrpSpPr>
        <p:grpSpPr>
          <a:xfrm>
            <a:off x="2351088" y="1990725"/>
            <a:ext cx="4681537" cy="1943100"/>
            <a:chOff x="567" y="2161"/>
            <a:chExt cx="2949" cy="1224"/>
          </a:xfrm>
        </p:grpSpPr>
        <p:sp>
          <p:nvSpPr>
            <p:cNvPr id="551941" name="AutoShape 27"/>
            <p:cNvSpPr/>
            <p:nvPr/>
          </p:nvSpPr>
          <p:spPr>
            <a:xfrm>
              <a:off x="1474" y="2161"/>
              <a:ext cx="2042" cy="579"/>
            </a:xfrm>
            <a:prstGeom prst="wedgeRoundRectCallout">
              <a:avLst>
                <a:gd name="adj1" fmla="val -56903"/>
                <a:gd name="adj2" fmla="val -1024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做好的同学，快把你的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作品贴到黑板上吧！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51942" name="Picture 34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7" y="2251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133" name="Group 37"/>
          <p:cNvGrpSpPr/>
          <p:nvPr/>
        </p:nvGrpSpPr>
        <p:grpSpPr>
          <a:xfrm>
            <a:off x="2351088" y="1773238"/>
            <a:ext cx="6913562" cy="2160587"/>
            <a:chOff x="521" y="935"/>
            <a:chExt cx="4355" cy="1361"/>
          </a:xfrm>
        </p:grpSpPr>
        <p:sp>
          <p:nvSpPr>
            <p:cNvPr id="551944" name="AutoShape 27"/>
            <p:cNvSpPr/>
            <p:nvPr/>
          </p:nvSpPr>
          <p:spPr>
            <a:xfrm>
              <a:off x="1428" y="935"/>
              <a:ext cx="3448" cy="837"/>
            </a:xfrm>
            <a:prstGeom prst="wedgeRoundRectCallout">
              <a:avLst>
                <a:gd name="adj1" fmla="val -54375"/>
                <a:gd name="adj2" fmla="val -386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老师给大家准备好了大小相同的正方形纸，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把一张正方形纸折成同样大的</a:t>
              </a:r>
              <a:r>
                <a:rPr lang="en-US" altLang="zh-CN" sz="2000" b="1">
                  <a:solidFill>
                    <a:schemeClr val="tx1"/>
                  </a:solidFill>
                </a:rPr>
                <a:t>4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份，再把一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份或几份涂上喜欢的颜色。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51945" name="Picture 36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21" y="1162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二、依据素材，探究学习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52963" name="TextBox 29"/>
          <p:cNvSpPr txBox="1"/>
          <p:nvPr/>
        </p:nvSpPr>
        <p:spPr>
          <a:xfrm>
            <a:off x="1992313" y="1584325"/>
            <a:ext cx="571500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（一）例</a:t>
            </a:r>
            <a:r>
              <a:rPr lang="en-US" altLang="zh-CN" sz="3000" b="1">
                <a:solidFill>
                  <a:schemeClr val="tx1"/>
                </a:solidFill>
              </a:rPr>
              <a:t>4</a:t>
            </a:r>
            <a:endParaRPr lang="zh-CN" altLang="en-US" sz="3000" b="1" dirty="0">
              <a:solidFill>
                <a:schemeClr val="tx1"/>
              </a:solidFill>
            </a:endParaRPr>
          </a:p>
        </p:txBody>
      </p:sp>
      <p:grpSp>
        <p:nvGrpSpPr>
          <p:cNvPr id="5155" name="Group 35"/>
          <p:cNvGrpSpPr/>
          <p:nvPr/>
        </p:nvGrpSpPr>
        <p:grpSpPr>
          <a:xfrm>
            <a:off x="5529263" y="3360738"/>
            <a:ext cx="1430337" cy="1104900"/>
            <a:chOff x="2932" y="2107"/>
            <a:chExt cx="901" cy="696"/>
          </a:xfrm>
        </p:grpSpPr>
        <p:sp>
          <p:nvSpPr>
            <p:cNvPr id="552965" name="右箭头 7"/>
            <p:cNvSpPr/>
            <p:nvPr/>
          </p:nvSpPr>
          <p:spPr>
            <a:xfrm>
              <a:off x="2932" y="2387"/>
              <a:ext cx="386" cy="227"/>
            </a:xfrm>
            <a:prstGeom prst="rightArrow">
              <a:avLst>
                <a:gd name="adj1" fmla="val 50000"/>
                <a:gd name="adj2" fmla="val 50123"/>
              </a:avLst>
            </a:prstGeom>
            <a:solidFill>
              <a:srgbClr val="66CCFF"/>
            </a:solidFill>
            <a:ln w="1270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grpSp>
          <p:nvGrpSpPr>
            <p:cNvPr id="552966" name="Group 31"/>
            <p:cNvGrpSpPr/>
            <p:nvPr/>
          </p:nvGrpSpPr>
          <p:grpSpPr>
            <a:xfrm>
              <a:off x="3546" y="2107"/>
              <a:ext cx="287" cy="696"/>
              <a:chOff x="507" y="3022"/>
              <a:chExt cx="287" cy="696"/>
            </a:xfrm>
          </p:grpSpPr>
          <p:sp>
            <p:nvSpPr>
              <p:cNvPr id="552967" name="Text Box 32"/>
              <p:cNvSpPr txBox="1"/>
              <p:nvPr/>
            </p:nvSpPr>
            <p:spPr>
              <a:xfrm>
                <a:off x="507" y="3022"/>
                <a:ext cx="287" cy="34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3000">
                    <a:latin typeface="Arial" panose="020B0604020202020204" pitchFamily="34" charset="0"/>
                  </a:rPr>
                  <a:t>1</a:t>
                </a:r>
                <a:endParaRPr lang="en-US" altLang="zh-CN" sz="3000">
                  <a:latin typeface="Arial" panose="020B0604020202020204" pitchFamily="34" charset="0"/>
                </a:endParaRPr>
              </a:p>
            </p:txBody>
          </p:sp>
          <p:sp>
            <p:nvSpPr>
              <p:cNvPr id="552968" name="Text Box 33"/>
              <p:cNvSpPr txBox="1"/>
              <p:nvPr/>
            </p:nvSpPr>
            <p:spPr>
              <a:xfrm>
                <a:off x="535" y="3370"/>
                <a:ext cx="229" cy="34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3000">
                    <a:latin typeface="Arial" panose="020B0604020202020204" pitchFamily="34" charset="0"/>
                  </a:rPr>
                  <a:t>4</a:t>
                </a:r>
                <a:endParaRPr lang="en-US" altLang="zh-CN" sz="3000">
                  <a:latin typeface="Arial" panose="020B0604020202020204" pitchFamily="34" charset="0"/>
                </a:endParaRPr>
              </a:p>
            </p:txBody>
          </p:sp>
          <p:sp>
            <p:nvSpPr>
              <p:cNvPr id="552969" name="Line 34"/>
              <p:cNvSpPr/>
              <p:nvPr/>
            </p:nvSpPr>
            <p:spPr>
              <a:xfrm>
                <a:off x="510" y="3404"/>
                <a:ext cx="280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552970" name="Text Box 17"/>
          <p:cNvSpPr txBox="1"/>
          <p:nvPr/>
        </p:nvSpPr>
        <p:spPr>
          <a:xfrm>
            <a:off x="3019425" y="4916488"/>
            <a:ext cx="7808913" cy="4603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还有哪些作品的涂色部分可以用   表示？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5167" name="Group 47"/>
          <p:cNvGrpSpPr/>
          <p:nvPr/>
        </p:nvGrpSpPr>
        <p:grpSpPr>
          <a:xfrm>
            <a:off x="4727575" y="1982788"/>
            <a:ext cx="4954588" cy="2044700"/>
            <a:chOff x="2105" y="1207"/>
            <a:chExt cx="3121" cy="1288"/>
          </a:xfrm>
        </p:grpSpPr>
        <p:sp>
          <p:nvSpPr>
            <p:cNvPr id="552972" name="AutoShape 27"/>
            <p:cNvSpPr/>
            <p:nvPr/>
          </p:nvSpPr>
          <p:spPr>
            <a:xfrm>
              <a:off x="2105" y="1207"/>
              <a:ext cx="2334" cy="579"/>
            </a:xfrm>
            <a:prstGeom prst="wedgeRoundRectCallout">
              <a:avLst>
                <a:gd name="adj1" fmla="val 55398"/>
                <a:gd name="adj2" fmla="val -2219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你能用一个分数来表示涂色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部分占整个图形的多少吗？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52973" name="Picture 46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92" y="1361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52974" name="Text Box 17"/>
          <p:cNvSpPr txBox="1"/>
          <p:nvPr/>
        </p:nvSpPr>
        <p:spPr>
          <a:xfrm>
            <a:off x="3033713" y="5768975"/>
            <a:ext cx="6573837" cy="4603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为什么这些作品的涂色部分都可以用   表示？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552975" name="组合 552974"/>
          <p:cNvGrpSpPr/>
          <p:nvPr/>
        </p:nvGrpSpPr>
        <p:grpSpPr>
          <a:xfrm>
            <a:off x="7494588" y="5589588"/>
            <a:ext cx="330200" cy="728662"/>
            <a:chOff x="3761" y="3521"/>
            <a:chExt cx="208" cy="459"/>
          </a:xfrm>
        </p:grpSpPr>
        <p:sp>
          <p:nvSpPr>
            <p:cNvPr id="552976" name="Text Box 37"/>
            <p:cNvSpPr txBox="1"/>
            <p:nvPr/>
          </p:nvSpPr>
          <p:spPr>
            <a:xfrm>
              <a:off x="3767" y="3521"/>
              <a:ext cx="136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2977" name="Text Box 38"/>
            <p:cNvSpPr txBox="1"/>
            <p:nvPr/>
          </p:nvSpPr>
          <p:spPr>
            <a:xfrm>
              <a:off x="3776" y="3748"/>
              <a:ext cx="181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2978" name="Line 39"/>
            <p:cNvSpPr/>
            <p:nvPr/>
          </p:nvSpPr>
          <p:spPr>
            <a:xfrm>
              <a:off x="3761" y="3791"/>
              <a:ext cx="20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52979" name="组合 552978"/>
          <p:cNvGrpSpPr/>
          <p:nvPr/>
        </p:nvGrpSpPr>
        <p:grpSpPr>
          <a:xfrm>
            <a:off x="3648075" y="3284538"/>
            <a:ext cx="1439863" cy="1368425"/>
            <a:chOff x="1338" y="2069"/>
            <a:chExt cx="907" cy="862"/>
          </a:xfrm>
        </p:grpSpPr>
        <p:sp>
          <p:nvSpPr>
            <p:cNvPr id="552980" name="矩形 5"/>
            <p:cNvSpPr/>
            <p:nvPr/>
          </p:nvSpPr>
          <p:spPr>
            <a:xfrm>
              <a:off x="1338" y="2069"/>
              <a:ext cx="453" cy="441"/>
            </a:xfrm>
            <a:prstGeom prst="rect">
              <a:avLst/>
            </a:prstGeom>
            <a:solidFill>
              <a:srgbClr val="FFB3B5"/>
            </a:solidFill>
            <a:ln w="1905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2981" name="矩形 14"/>
            <p:cNvSpPr/>
            <p:nvPr/>
          </p:nvSpPr>
          <p:spPr>
            <a:xfrm>
              <a:off x="1791" y="2069"/>
              <a:ext cx="454" cy="441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2982" name="矩形 15"/>
            <p:cNvSpPr/>
            <p:nvPr/>
          </p:nvSpPr>
          <p:spPr>
            <a:xfrm>
              <a:off x="1338" y="2511"/>
              <a:ext cx="453" cy="420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2983" name="矩形 16"/>
            <p:cNvSpPr/>
            <p:nvPr/>
          </p:nvSpPr>
          <p:spPr>
            <a:xfrm>
              <a:off x="1784" y="2511"/>
              <a:ext cx="461" cy="420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2984" name="矩形 15"/>
            <p:cNvSpPr/>
            <p:nvPr/>
          </p:nvSpPr>
          <p:spPr>
            <a:xfrm>
              <a:off x="1338" y="2069"/>
              <a:ext cx="907" cy="862"/>
            </a:xfrm>
            <a:prstGeom prst="rect">
              <a:avLst/>
            </a:prstGeom>
            <a:noFill/>
            <a:ln w="22860" cap="flat" cmpd="sng">
              <a:solidFill>
                <a:srgbClr val="33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grpSp>
        <p:nvGrpSpPr>
          <p:cNvPr id="552985" name="组合 552984"/>
          <p:cNvGrpSpPr/>
          <p:nvPr/>
        </p:nvGrpSpPr>
        <p:grpSpPr>
          <a:xfrm>
            <a:off x="6959600" y="4772025"/>
            <a:ext cx="330200" cy="728663"/>
            <a:chOff x="3761" y="3521"/>
            <a:chExt cx="208" cy="459"/>
          </a:xfrm>
        </p:grpSpPr>
        <p:sp>
          <p:nvSpPr>
            <p:cNvPr id="552986" name="Text Box 37"/>
            <p:cNvSpPr txBox="1"/>
            <p:nvPr/>
          </p:nvSpPr>
          <p:spPr>
            <a:xfrm>
              <a:off x="3767" y="3521"/>
              <a:ext cx="136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2987" name="Text Box 38"/>
            <p:cNvSpPr txBox="1"/>
            <p:nvPr/>
          </p:nvSpPr>
          <p:spPr>
            <a:xfrm>
              <a:off x="3776" y="3748"/>
              <a:ext cx="181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2988" name="Line 39"/>
            <p:cNvSpPr/>
            <p:nvPr/>
          </p:nvSpPr>
          <p:spPr>
            <a:xfrm>
              <a:off x="3761" y="3791"/>
              <a:ext cx="20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2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52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0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52970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52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52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70" grpId="0" build="allAtOnce"/>
      <p:bldP spid="5529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53986" name="Object 10"/>
          <p:cNvGraphicFramePr>
            <a:graphicFrameLocks noChangeAspect="1"/>
          </p:cNvGraphicFramePr>
          <p:nvPr/>
        </p:nvGraphicFramePr>
        <p:xfrm>
          <a:off x="5378450" y="372268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14300" imgH="215900" progId="Equation.3">
                  <p:embed/>
                </p:oleObj>
              </mc:Choice>
              <mc:Fallback>
                <p:oleObj name="" r:id="rId1" imgW="114300" imgH="2159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378450" y="3722688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二、依据素材，探究学习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6192" name="Group 48"/>
          <p:cNvGrpSpPr/>
          <p:nvPr/>
        </p:nvGrpSpPr>
        <p:grpSpPr>
          <a:xfrm>
            <a:off x="7175500" y="3789363"/>
            <a:ext cx="1368425" cy="1117600"/>
            <a:chOff x="3016" y="2107"/>
            <a:chExt cx="862" cy="704"/>
          </a:xfrm>
        </p:grpSpPr>
        <p:sp>
          <p:nvSpPr>
            <p:cNvPr id="553989" name="右箭头 7"/>
            <p:cNvSpPr/>
            <p:nvPr/>
          </p:nvSpPr>
          <p:spPr>
            <a:xfrm>
              <a:off x="3016" y="2387"/>
              <a:ext cx="386" cy="227"/>
            </a:xfrm>
            <a:prstGeom prst="rightArrow">
              <a:avLst>
                <a:gd name="adj1" fmla="val 50000"/>
                <a:gd name="adj2" fmla="val 50123"/>
              </a:avLst>
            </a:prstGeom>
            <a:solidFill>
              <a:srgbClr val="66CCFF"/>
            </a:solidFill>
            <a:ln w="1270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grpSp>
          <p:nvGrpSpPr>
            <p:cNvPr id="553990" name="Group 50"/>
            <p:cNvGrpSpPr/>
            <p:nvPr/>
          </p:nvGrpSpPr>
          <p:grpSpPr>
            <a:xfrm>
              <a:off x="3537" y="2107"/>
              <a:ext cx="341" cy="704"/>
              <a:chOff x="498" y="3022"/>
              <a:chExt cx="341" cy="704"/>
            </a:xfrm>
          </p:grpSpPr>
          <p:sp>
            <p:nvSpPr>
              <p:cNvPr id="553991" name="Text Box 51"/>
              <p:cNvSpPr txBox="1"/>
              <p:nvPr/>
            </p:nvSpPr>
            <p:spPr>
              <a:xfrm>
                <a:off x="498" y="3022"/>
                <a:ext cx="341" cy="36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3200">
                    <a:latin typeface="Arial" panose="020B0604020202020204" pitchFamily="34" charset="0"/>
                  </a:rPr>
                  <a:t>2</a:t>
                </a:r>
                <a:endParaRPr lang="en-US" altLang="zh-CN" sz="3200">
                  <a:latin typeface="Arial" panose="020B0604020202020204" pitchFamily="34" charset="0"/>
                </a:endParaRPr>
              </a:p>
            </p:txBody>
          </p:sp>
          <p:sp>
            <p:nvSpPr>
              <p:cNvPr id="553992" name="Text Box 52"/>
              <p:cNvSpPr txBox="1"/>
              <p:nvPr/>
            </p:nvSpPr>
            <p:spPr>
              <a:xfrm>
                <a:off x="533" y="3358"/>
                <a:ext cx="272" cy="36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3200">
                    <a:latin typeface="Arial" panose="020B0604020202020204" pitchFamily="34" charset="0"/>
                  </a:rPr>
                  <a:t>4</a:t>
                </a:r>
                <a:endParaRPr lang="en-US" altLang="zh-CN" sz="3200">
                  <a:latin typeface="Arial" panose="020B0604020202020204" pitchFamily="34" charset="0"/>
                </a:endParaRPr>
              </a:p>
            </p:txBody>
          </p:sp>
          <p:sp>
            <p:nvSpPr>
              <p:cNvPr id="553993" name="Line 53"/>
              <p:cNvSpPr/>
              <p:nvPr/>
            </p:nvSpPr>
            <p:spPr>
              <a:xfrm>
                <a:off x="533" y="3404"/>
                <a:ext cx="272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553994" name="组合 553993"/>
          <p:cNvGrpSpPr/>
          <p:nvPr/>
        </p:nvGrpSpPr>
        <p:grpSpPr>
          <a:xfrm>
            <a:off x="4511675" y="3962400"/>
            <a:ext cx="2921000" cy="717550"/>
            <a:chOff x="1882" y="2523"/>
            <a:chExt cx="1840" cy="452"/>
          </a:xfrm>
        </p:grpSpPr>
        <p:sp>
          <p:nvSpPr>
            <p:cNvPr id="553995" name="右箭头 7"/>
            <p:cNvSpPr/>
            <p:nvPr/>
          </p:nvSpPr>
          <p:spPr>
            <a:xfrm>
              <a:off x="1882" y="2685"/>
              <a:ext cx="386" cy="227"/>
            </a:xfrm>
            <a:prstGeom prst="rightArrow">
              <a:avLst>
                <a:gd name="adj1" fmla="val 50000"/>
                <a:gd name="adj2" fmla="val 50037"/>
              </a:avLst>
            </a:prstGeom>
            <a:solidFill>
              <a:srgbClr val="66CCFF"/>
            </a:solidFill>
            <a:ln w="1270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grpSp>
          <p:nvGrpSpPr>
            <p:cNvPr id="553996" name="组合 553995"/>
            <p:cNvGrpSpPr/>
            <p:nvPr/>
          </p:nvGrpSpPr>
          <p:grpSpPr>
            <a:xfrm>
              <a:off x="2381" y="2523"/>
              <a:ext cx="1341" cy="452"/>
              <a:chOff x="2381" y="2502"/>
              <a:chExt cx="1341" cy="452"/>
            </a:xfrm>
          </p:grpSpPr>
          <p:sp>
            <p:nvSpPr>
              <p:cNvPr id="553997" name="TextBox 10"/>
              <p:cNvSpPr txBox="1"/>
              <p:nvPr/>
            </p:nvSpPr>
            <p:spPr>
              <a:xfrm>
                <a:off x="2381" y="2614"/>
                <a:ext cx="1341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en-US" altLang="zh-CN" sz="2000" b="1">
                    <a:solidFill>
                      <a:schemeClr val="tx1"/>
                    </a:solidFill>
                  </a:rPr>
                  <a:t>2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_GB2312" pitchFamily="49" charset="-122"/>
                  </a:rPr>
                  <a:t>份是</a:t>
                </a:r>
                <a:r>
                  <a:rPr lang="en-US" altLang="zh-CN" sz="2000" b="1">
                    <a:solidFill>
                      <a:schemeClr val="tx1"/>
                    </a:solidFill>
                  </a:rPr>
                  <a:t>2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_GB2312" pitchFamily="49" charset="-122"/>
                  </a:rPr>
                  <a:t>个</a:t>
                </a: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  <p:grpSp>
            <p:nvGrpSpPr>
              <p:cNvPr id="553998" name="组合 553997"/>
              <p:cNvGrpSpPr/>
              <p:nvPr/>
            </p:nvGrpSpPr>
            <p:grpSpPr>
              <a:xfrm>
                <a:off x="3107" y="2502"/>
                <a:ext cx="272" cy="452"/>
                <a:chOff x="3107" y="2523"/>
                <a:chExt cx="272" cy="452"/>
              </a:xfrm>
            </p:grpSpPr>
            <p:sp>
              <p:nvSpPr>
                <p:cNvPr id="553999" name="Text Box 55"/>
                <p:cNvSpPr txBox="1"/>
                <p:nvPr/>
              </p:nvSpPr>
              <p:spPr>
                <a:xfrm>
                  <a:off x="3140" y="2523"/>
                  <a:ext cx="204" cy="23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p>
                  <a:pPr algn="ctr">
                    <a:spcBef>
                      <a:spcPct val="50000"/>
                    </a:spcBef>
                  </a:pPr>
                  <a:r>
                    <a:rPr lang="en-US" altLang="zh-CN">
                      <a:latin typeface="Arial" panose="020B0604020202020204" pitchFamily="34" charset="0"/>
                    </a:rPr>
                    <a:t>1</a:t>
                  </a:r>
                  <a:endParaRPr lang="en-US" altLang="zh-CN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4000" name="Text Box 56"/>
                <p:cNvSpPr txBox="1"/>
                <p:nvPr/>
              </p:nvSpPr>
              <p:spPr>
                <a:xfrm>
                  <a:off x="3107" y="2743"/>
                  <a:ext cx="272" cy="23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p>
                  <a:pPr algn="ctr">
                    <a:spcBef>
                      <a:spcPct val="50000"/>
                    </a:spcBef>
                  </a:pPr>
                  <a:r>
                    <a:rPr lang="en-US" altLang="zh-CN">
                      <a:latin typeface="Arial" panose="020B0604020202020204" pitchFamily="34" charset="0"/>
                    </a:rPr>
                    <a:t>4</a:t>
                  </a:r>
                  <a:endParaRPr lang="en-US" altLang="zh-CN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4001" name="Line 57"/>
                <p:cNvSpPr/>
                <p:nvPr/>
              </p:nvSpPr>
              <p:spPr>
                <a:xfrm>
                  <a:off x="3152" y="2777"/>
                  <a:ext cx="210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</p:grpSp>
      <p:grpSp>
        <p:nvGrpSpPr>
          <p:cNvPr id="6214" name="Group 70"/>
          <p:cNvGrpSpPr/>
          <p:nvPr/>
        </p:nvGrpSpPr>
        <p:grpSpPr>
          <a:xfrm>
            <a:off x="5195888" y="1870075"/>
            <a:ext cx="4108450" cy="1943100"/>
            <a:chOff x="2560" y="1480"/>
            <a:chExt cx="2588" cy="1224"/>
          </a:xfrm>
        </p:grpSpPr>
        <p:sp>
          <p:nvSpPr>
            <p:cNvPr id="554003" name="AutoShape 27"/>
            <p:cNvSpPr/>
            <p:nvPr/>
          </p:nvSpPr>
          <p:spPr>
            <a:xfrm>
              <a:off x="2560" y="1480"/>
              <a:ext cx="1769" cy="579"/>
            </a:xfrm>
            <a:prstGeom prst="wedgeRoundRectCallout">
              <a:avLst>
                <a:gd name="adj1" fmla="val 58366"/>
                <a:gd name="adj2" fmla="val -713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我们来看这幅作品。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涂色的部分是几份？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54004" name="Picture 69" descr="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4" y="1570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54005" name="TextBox 29"/>
          <p:cNvSpPr txBox="1"/>
          <p:nvPr/>
        </p:nvSpPr>
        <p:spPr>
          <a:xfrm>
            <a:off x="1992313" y="1584325"/>
            <a:ext cx="571500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（一）例</a:t>
            </a:r>
            <a:r>
              <a:rPr lang="en-US" altLang="zh-CN" sz="3000" b="1">
                <a:solidFill>
                  <a:schemeClr val="tx1"/>
                </a:solidFill>
              </a:rPr>
              <a:t>4</a:t>
            </a:r>
            <a:endParaRPr lang="zh-CN" altLang="en-US" sz="3000" b="1" dirty="0">
              <a:solidFill>
                <a:schemeClr val="tx1"/>
              </a:solidFill>
            </a:endParaRPr>
          </a:p>
        </p:txBody>
      </p:sp>
      <p:grpSp>
        <p:nvGrpSpPr>
          <p:cNvPr id="554006" name="组合 554005"/>
          <p:cNvGrpSpPr/>
          <p:nvPr/>
        </p:nvGrpSpPr>
        <p:grpSpPr>
          <a:xfrm>
            <a:off x="2855913" y="3573463"/>
            <a:ext cx="1439862" cy="1368425"/>
            <a:chOff x="703" y="1525"/>
            <a:chExt cx="907" cy="862"/>
          </a:xfrm>
        </p:grpSpPr>
        <p:sp>
          <p:nvSpPr>
            <p:cNvPr id="554007" name="矩形 5"/>
            <p:cNvSpPr/>
            <p:nvPr/>
          </p:nvSpPr>
          <p:spPr>
            <a:xfrm>
              <a:off x="703" y="1525"/>
              <a:ext cx="453" cy="441"/>
            </a:xfrm>
            <a:prstGeom prst="rect">
              <a:avLst/>
            </a:prstGeom>
            <a:solidFill>
              <a:srgbClr val="FFB3B5"/>
            </a:solidFill>
            <a:ln w="1905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4008" name="矩形 14"/>
            <p:cNvSpPr/>
            <p:nvPr/>
          </p:nvSpPr>
          <p:spPr>
            <a:xfrm>
              <a:off x="1156" y="1525"/>
              <a:ext cx="454" cy="441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4009" name="矩形 15"/>
            <p:cNvSpPr/>
            <p:nvPr/>
          </p:nvSpPr>
          <p:spPr>
            <a:xfrm>
              <a:off x="703" y="1967"/>
              <a:ext cx="453" cy="420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4010" name="矩形 16"/>
            <p:cNvSpPr/>
            <p:nvPr/>
          </p:nvSpPr>
          <p:spPr>
            <a:xfrm>
              <a:off x="1149" y="1967"/>
              <a:ext cx="461" cy="420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4011" name="矩形 5"/>
            <p:cNvSpPr/>
            <p:nvPr/>
          </p:nvSpPr>
          <p:spPr>
            <a:xfrm>
              <a:off x="1156" y="1525"/>
              <a:ext cx="453" cy="441"/>
            </a:xfrm>
            <a:prstGeom prst="rect">
              <a:avLst/>
            </a:prstGeom>
            <a:solidFill>
              <a:srgbClr val="FFB3B5"/>
            </a:solidFill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4012" name="矩形 15"/>
            <p:cNvSpPr/>
            <p:nvPr/>
          </p:nvSpPr>
          <p:spPr>
            <a:xfrm>
              <a:off x="703" y="1525"/>
              <a:ext cx="907" cy="862"/>
            </a:xfrm>
            <a:prstGeom prst="rect">
              <a:avLst/>
            </a:prstGeom>
            <a:noFill/>
            <a:ln w="22860" cap="flat" cmpd="sng">
              <a:solidFill>
                <a:srgbClr val="33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grpSp>
        <p:nvGrpSpPr>
          <p:cNvPr id="554013" name="组合 554012"/>
          <p:cNvGrpSpPr/>
          <p:nvPr/>
        </p:nvGrpSpPr>
        <p:grpSpPr>
          <a:xfrm>
            <a:off x="2998788" y="3500438"/>
            <a:ext cx="360362" cy="727075"/>
            <a:chOff x="929" y="2205"/>
            <a:chExt cx="227" cy="458"/>
          </a:xfrm>
        </p:grpSpPr>
        <p:sp>
          <p:nvSpPr>
            <p:cNvPr id="554014" name="Text Box 55"/>
            <p:cNvSpPr txBox="1"/>
            <p:nvPr/>
          </p:nvSpPr>
          <p:spPr>
            <a:xfrm>
              <a:off x="945" y="2205"/>
              <a:ext cx="170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4015" name="Text Box 56"/>
            <p:cNvSpPr txBox="1"/>
            <p:nvPr/>
          </p:nvSpPr>
          <p:spPr>
            <a:xfrm>
              <a:off x="929" y="2431"/>
              <a:ext cx="227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4016" name="Line 57"/>
            <p:cNvSpPr/>
            <p:nvPr/>
          </p:nvSpPr>
          <p:spPr>
            <a:xfrm>
              <a:off x="943" y="2459"/>
              <a:ext cx="19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54017" name="组合 554016"/>
          <p:cNvGrpSpPr/>
          <p:nvPr/>
        </p:nvGrpSpPr>
        <p:grpSpPr>
          <a:xfrm>
            <a:off x="2638425" y="5229225"/>
            <a:ext cx="5232401" cy="717550"/>
            <a:chOff x="702" y="3294"/>
            <a:chExt cx="3296" cy="452"/>
          </a:xfrm>
        </p:grpSpPr>
        <p:sp>
          <p:nvSpPr>
            <p:cNvPr id="554018" name="Rectangle 27"/>
            <p:cNvSpPr/>
            <p:nvPr/>
          </p:nvSpPr>
          <p:spPr>
            <a:xfrm>
              <a:off x="702" y="3401"/>
              <a:ext cx="3296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381000" lvl="0" indent="-38100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</a:rPr>
                <a:t>1.</a:t>
              </a:r>
              <a:r>
                <a:rPr lang="en-US" altLang="zh-CN" sz="2000" b="1">
                  <a:solidFill>
                    <a:schemeClr val="tx1"/>
                  </a:solidFill>
                  <a:latin typeface="楷体_GB2312" pitchFamily="49" charset="-122"/>
                </a:rPr>
                <a:t> 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结合这个正方形说一说   表示什么含义。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grpSp>
          <p:nvGrpSpPr>
            <p:cNvPr id="554019" name="组合 554018"/>
            <p:cNvGrpSpPr/>
            <p:nvPr/>
          </p:nvGrpSpPr>
          <p:grpSpPr>
            <a:xfrm>
              <a:off x="2562" y="3294"/>
              <a:ext cx="272" cy="452"/>
              <a:chOff x="3107" y="2523"/>
              <a:chExt cx="272" cy="452"/>
            </a:xfrm>
          </p:grpSpPr>
          <p:sp>
            <p:nvSpPr>
              <p:cNvPr id="554020" name="Text Box 55"/>
              <p:cNvSpPr txBox="1"/>
              <p:nvPr/>
            </p:nvSpPr>
            <p:spPr>
              <a:xfrm>
                <a:off x="3140" y="2523"/>
                <a:ext cx="204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>
                    <a:latin typeface="Arial" panose="020B0604020202020204" pitchFamily="34" charset="0"/>
                  </a:rPr>
                  <a:t>1</a:t>
                </a:r>
                <a:endParaRPr lang="en-US" altLang="zh-CN">
                  <a:latin typeface="Arial" panose="020B0604020202020204" pitchFamily="34" charset="0"/>
                </a:endParaRPr>
              </a:p>
            </p:txBody>
          </p:sp>
          <p:sp>
            <p:nvSpPr>
              <p:cNvPr id="554021" name="Text Box 56"/>
              <p:cNvSpPr txBox="1"/>
              <p:nvPr/>
            </p:nvSpPr>
            <p:spPr>
              <a:xfrm>
                <a:off x="3107" y="2743"/>
                <a:ext cx="272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>
                    <a:latin typeface="Arial" panose="020B0604020202020204" pitchFamily="34" charset="0"/>
                  </a:rPr>
                  <a:t>4</a:t>
                </a:r>
                <a:endParaRPr lang="en-US" altLang="zh-CN">
                  <a:latin typeface="Arial" panose="020B0604020202020204" pitchFamily="34" charset="0"/>
                </a:endParaRPr>
              </a:p>
            </p:txBody>
          </p:sp>
          <p:sp>
            <p:nvSpPr>
              <p:cNvPr id="554022" name="Line 57"/>
              <p:cNvSpPr/>
              <p:nvPr/>
            </p:nvSpPr>
            <p:spPr>
              <a:xfrm>
                <a:off x="3152" y="2777"/>
                <a:ext cx="210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554023" name="组合 554022"/>
          <p:cNvGrpSpPr/>
          <p:nvPr/>
        </p:nvGrpSpPr>
        <p:grpSpPr>
          <a:xfrm>
            <a:off x="2640013" y="5935663"/>
            <a:ext cx="5173662" cy="717550"/>
            <a:chOff x="763" y="3812"/>
            <a:chExt cx="3259" cy="452"/>
          </a:xfrm>
        </p:grpSpPr>
        <p:sp>
          <p:nvSpPr>
            <p:cNvPr id="554024" name="Rectangle 32"/>
            <p:cNvSpPr/>
            <p:nvPr/>
          </p:nvSpPr>
          <p:spPr>
            <a:xfrm>
              <a:off x="763" y="3908"/>
              <a:ext cx="3259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p>
              <a:r>
                <a:rPr lang="en-US" altLang="zh-CN">
                  <a:latin typeface="Arial" panose="020B0604020202020204" pitchFamily="34" charset="0"/>
                </a:rPr>
                <a:t>2.</a:t>
              </a:r>
              <a:r>
                <a:rPr lang="en-US" altLang="zh-CN">
                  <a:latin typeface="楷体_GB2312" pitchFamily="49" charset="-122"/>
                </a:rPr>
                <a:t> </a:t>
              </a:r>
              <a:r>
                <a:rPr lang="zh-CN" altLang="en-US" dirty="0">
                  <a:latin typeface="楷体_GB2312" pitchFamily="49" charset="-122"/>
                </a:rPr>
                <a:t>为什么这些作品的涂色部分都可以用   表示？</a:t>
              </a:r>
              <a:endParaRPr lang="zh-CN" altLang="en-US" dirty="0">
                <a:latin typeface="楷体_GB2312" pitchFamily="49" charset="-122"/>
              </a:endParaRPr>
            </a:p>
          </p:txBody>
        </p:sp>
        <p:grpSp>
          <p:nvGrpSpPr>
            <p:cNvPr id="554025" name="组合 554024"/>
            <p:cNvGrpSpPr/>
            <p:nvPr/>
          </p:nvGrpSpPr>
          <p:grpSpPr>
            <a:xfrm>
              <a:off x="3560" y="3812"/>
              <a:ext cx="272" cy="452"/>
              <a:chOff x="3107" y="2523"/>
              <a:chExt cx="272" cy="452"/>
            </a:xfrm>
          </p:grpSpPr>
          <p:sp>
            <p:nvSpPr>
              <p:cNvPr id="554026" name="Text Box 55"/>
              <p:cNvSpPr txBox="1"/>
              <p:nvPr/>
            </p:nvSpPr>
            <p:spPr>
              <a:xfrm>
                <a:off x="3140" y="2523"/>
                <a:ext cx="204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>
                    <a:latin typeface="Arial" panose="020B0604020202020204" pitchFamily="34" charset="0"/>
                  </a:rPr>
                  <a:t>2</a:t>
                </a:r>
                <a:endParaRPr lang="en-US" altLang="zh-CN">
                  <a:latin typeface="Arial" panose="020B0604020202020204" pitchFamily="34" charset="0"/>
                </a:endParaRPr>
              </a:p>
            </p:txBody>
          </p:sp>
          <p:sp>
            <p:nvSpPr>
              <p:cNvPr id="554027" name="Text Box 56"/>
              <p:cNvSpPr txBox="1"/>
              <p:nvPr/>
            </p:nvSpPr>
            <p:spPr>
              <a:xfrm>
                <a:off x="3107" y="2743"/>
                <a:ext cx="272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>
                    <a:latin typeface="Arial" panose="020B0604020202020204" pitchFamily="34" charset="0"/>
                  </a:rPr>
                  <a:t>4</a:t>
                </a:r>
                <a:endParaRPr lang="en-US" altLang="zh-CN">
                  <a:latin typeface="Arial" panose="020B0604020202020204" pitchFamily="34" charset="0"/>
                </a:endParaRPr>
              </a:p>
            </p:txBody>
          </p:sp>
          <p:sp>
            <p:nvSpPr>
              <p:cNvPr id="554028" name="Line 57"/>
              <p:cNvSpPr/>
              <p:nvPr/>
            </p:nvSpPr>
            <p:spPr>
              <a:xfrm>
                <a:off x="3152" y="2777"/>
                <a:ext cx="210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554029" name="组合 554028"/>
          <p:cNvGrpSpPr/>
          <p:nvPr/>
        </p:nvGrpSpPr>
        <p:grpSpPr>
          <a:xfrm>
            <a:off x="3762375" y="3500438"/>
            <a:ext cx="360363" cy="727075"/>
            <a:chOff x="929" y="2205"/>
            <a:chExt cx="227" cy="458"/>
          </a:xfrm>
        </p:grpSpPr>
        <p:sp>
          <p:nvSpPr>
            <p:cNvPr id="554030" name="Text Box 55"/>
            <p:cNvSpPr txBox="1"/>
            <p:nvPr/>
          </p:nvSpPr>
          <p:spPr>
            <a:xfrm>
              <a:off x="945" y="2205"/>
              <a:ext cx="170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4031" name="Text Box 56"/>
            <p:cNvSpPr txBox="1"/>
            <p:nvPr/>
          </p:nvSpPr>
          <p:spPr>
            <a:xfrm>
              <a:off x="929" y="2431"/>
              <a:ext cx="227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4032" name="Line 57"/>
            <p:cNvSpPr/>
            <p:nvPr/>
          </p:nvSpPr>
          <p:spPr>
            <a:xfrm>
              <a:off x="943" y="2459"/>
              <a:ext cx="19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54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54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3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54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54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55010" name="Object 10"/>
          <p:cNvGraphicFramePr>
            <a:graphicFrameLocks noChangeAspect="1"/>
          </p:cNvGraphicFramePr>
          <p:nvPr/>
        </p:nvGraphicFramePr>
        <p:xfrm>
          <a:off x="5378450" y="372268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14300" imgH="215900" progId="Equation.3">
                  <p:embed/>
                </p:oleObj>
              </mc:Choice>
              <mc:Fallback>
                <p:oleObj name="" r:id="rId1" imgW="114300" imgH="2159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378450" y="3722688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二、依据素材，探究学习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55012" name="TextBox 29"/>
          <p:cNvSpPr txBox="1"/>
          <p:nvPr/>
        </p:nvSpPr>
        <p:spPr>
          <a:xfrm>
            <a:off x="1992313" y="1584325"/>
            <a:ext cx="571500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（一）例</a:t>
            </a:r>
            <a:r>
              <a:rPr lang="en-US" altLang="zh-CN" sz="3000" b="1">
                <a:solidFill>
                  <a:schemeClr val="tx1"/>
                </a:solidFill>
              </a:rPr>
              <a:t>4</a:t>
            </a:r>
            <a:endParaRPr lang="zh-CN" altLang="en-US" sz="3000" b="1" dirty="0">
              <a:solidFill>
                <a:schemeClr val="tx1"/>
              </a:solidFill>
            </a:endParaRPr>
          </a:p>
        </p:txBody>
      </p:sp>
      <p:sp>
        <p:nvSpPr>
          <p:cNvPr id="6171" name="Rectangle 27"/>
          <p:cNvSpPr/>
          <p:nvPr/>
        </p:nvSpPr>
        <p:spPr>
          <a:xfrm>
            <a:off x="2711450" y="5680075"/>
            <a:ext cx="3573463" cy="4603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381000" lvl="0" indent="-38100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交流：说一说你的收获。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46" name="Group 57"/>
          <p:cNvGrpSpPr/>
          <p:nvPr/>
        </p:nvGrpSpPr>
        <p:grpSpPr>
          <a:xfrm>
            <a:off x="4440238" y="2060575"/>
            <a:ext cx="5040312" cy="1943100"/>
            <a:chOff x="1610" y="1345"/>
            <a:chExt cx="3175" cy="1224"/>
          </a:xfrm>
        </p:grpSpPr>
        <p:sp>
          <p:nvSpPr>
            <p:cNvPr id="555015" name="AutoShape 27"/>
            <p:cNvSpPr/>
            <p:nvPr/>
          </p:nvSpPr>
          <p:spPr>
            <a:xfrm>
              <a:off x="1610" y="1345"/>
              <a:ext cx="2324" cy="579"/>
            </a:xfrm>
            <a:prstGeom prst="wedgeRoundRectCallout">
              <a:avLst>
                <a:gd name="adj1" fmla="val 55745"/>
                <a:gd name="adj2" fmla="val -812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你能用一个分数来表示下面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这幅作品的涂色部分吗？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55016" name="Picture 56" descr="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1" y="1435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55017" name="组合 555016"/>
          <p:cNvGrpSpPr/>
          <p:nvPr/>
        </p:nvGrpSpPr>
        <p:grpSpPr>
          <a:xfrm>
            <a:off x="2855913" y="3575050"/>
            <a:ext cx="1439862" cy="1368425"/>
            <a:chOff x="839" y="2252"/>
            <a:chExt cx="907" cy="862"/>
          </a:xfrm>
        </p:grpSpPr>
        <p:grpSp>
          <p:nvGrpSpPr>
            <p:cNvPr id="555018" name="组合 555017"/>
            <p:cNvGrpSpPr/>
            <p:nvPr/>
          </p:nvGrpSpPr>
          <p:grpSpPr>
            <a:xfrm>
              <a:off x="839" y="2252"/>
              <a:ext cx="907" cy="862"/>
              <a:chOff x="839" y="2252"/>
              <a:chExt cx="907" cy="862"/>
            </a:xfrm>
          </p:grpSpPr>
          <p:sp>
            <p:nvSpPr>
              <p:cNvPr id="555019" name="矩形 5"/>
              <p:cNvSpPr/>
              <p:nvPr/>
            </p:nvSpPr>
            <p:spPr>
              <a:xfrm>
                <a:off x="839" y="2666"/>
                <a:ext cx="453" cy="441"/>
              </a:xfrm>
              <a:prstGeom prst="rect">
                <a:avLst/>
              </a:prstGeom>
              <a:solidFill>
                <a:srgbClr val="FFB3B5"/>
              </a:solidFill>
              <a:ln w="19050">
                <a:noFill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555020" name="矩形 5"/>
              <p:cNvSpPr/>
              <p:nvPr/>
            </p:nvSpPr>
            <p:spPr>
              <a:xfrm>
                <a:off x="839" y="2252"/>
                <a:ext cx="453" cy="441"/>
              </a:xfrm>
              <a:prstGeom prst="rect">
                <a:avLst/>
              </a:prstGeom>
              <a:solidFill>
                <a:srgbClr val="FFB3B5"/>
              </a:solidFill>
              <a:ln w="19050">
                <a:noFill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555021" name="矩形 5"/>
              <p:cNvSpPr/>
              <p:nvPr/>
            </p:nvSpPr>
            <p:spPr>
              <a:xfrm>
                <a:off x="1292" y="2252"/>
                <a:ext cx="453" cy="441"/>
              </a:xfrm>
              <a:prstGeom prst="rect">
                <a:avLst/>
              </a:prstGeom>
              <a:solidFill>
                <a:srgbClr val="FFB3B5"/>
              </a:solidFill>
              <a:ln w="19050" cap="rnd" cmpd="sng">
                <a:solidFill>
                  <a:srgbClr val="3399FF"/>
                </a:solidFill>
                <a:prstDash val="sysDot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555022" name="矩形 15"/>
              <p:cNvSpPr/>
              <p:nvPr/>
            </p:nvSpPr>
            <p:spPr>
              <a:xfrm>
                <a:off x="839" y="2252"/>
                <a:ext cx="907" cy="862"/>
              </a:xfrm>
              <a:prstGeom prst="rect">
                <a:avLst/>
              </a:prstGeom>
              <a:noFill/>
              <a:ln w="2286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</p:grpSp>
        <p:sp>
          <p:nvSpPr>
            <p:cNvPr id="555023" name="矩形 14"/>
            <p:cNvSpPr/>
            <p:nvPr/>
          </p:nvSpPr>
          <p:spPr>
            <a:xfrm>
              <a:off x="1292" y="2252"/>
              <a:ext cx="454" cy="441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555024" name="矩形 15"/>
            <p:cNvSpPr/>
            <p:nvPr/>
          </p:nvSpPr>
          <p:spPr>
            <a:xfrm>
              <a:off x="839" y="2694"/>
              <a:ext cx="453" cy="420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sp>
        <p:nvSpPr>
          <p:cNvPr id="555025" name="矩形 16"/>
          <p:cNvSpPr/>
          <p:nvPr/>
        </p:nvSpPr>
        <p:spPr>
          <a:xfrm>
            <a:off x="3563938" y="4276725"/>
            <a:ext cx="731837" cy="666750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555026" name="组合 555025"/>
          <p:cNvGrpSpPr/>
          <p:nvPr/>
        </p:nvGrpSpPr>
        <p:grpSpPr>
          <a:xfrm>
            <a:off x="3014663" y="4173538"/>
            <a:ext cx="360362" cy="727075"/>
            <a:chOff x="939" y="2629"/>
            <a:chExt cx="227" cy="458"/>
          </a:xfrm>
        </p:grpSpPr>
        <p:sp>
          <p:nvSpPr>
            <p:cNvPr id="555027" name="Text Box 55"/>
            <p:cNvSpPr txBox="1"/>
            <p:nvPr/>
          </p:nvSpPr>
          <p:spPr>
            <a:xfrm>
              <a:off x="949" y="2629"/>
              <a:ext cx="170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5028" name="Text Box 56"/>
            <p:cNvSpPr txBox="1"/>
            <p:nvPr/>
          </p:nvSpPr>
          <p:spPr>
            <a:xfrm>
              <a:off x="939" y="2855"/>
              <a:ext cx="227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5029" name="Line 57"/>
            <p:cNvSpPr/>
            <p:nvPr/>
          </p:nvSpPr>
          <p:spPr>
            <a:xfrm>
              <a:off x="953" y="2883"/>
              <a:ext cx="19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9" name="组合 58"/>
          <p:cNvGrpSpPr/>
          <p:nvPr/>
        </p:nvGrpSpPr>
        <p:grpSpPr>
          <a:xfrm>
            <a:off x="2998788" y="3505200"/>
            <a:ext cx="360362" cy="727074"/>
            <a:chOff x="1608997" y="2700560"/>
            <a:chExt cx="287337" cy="727075"/>
          </a:xfrm>
        </p:grpSpPr>
        <p:sp>
          <p:nvSpPr>
            <p:cNvPr id="555031" name="Text Box 55"/>
            <p:cNvSpPr txBox="1"/>
            <p:nvPr/>
          </p:nvSpPr>
          <p:spPr>
            <a:xfrm>
              <a:off x="1643922" y="2700560"/>
              <a:ext cx="2159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5032" name="Text Box 56"/>
            <p:cNvSpPr txBox="1"/>
            <p:nvPr/>
          </p:nvSpPr>
          <p:spPr>
            <a:xfrm>
              <a:off x="1608997" y="3059335"/>
              <a:ext cx="287337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5033" name="Line 57"/>
            <p:cNvSpPr/>
            <p:nvPr/>
          </p:nvSpPr>
          <p:spPr>
            <a:xfrm>
              <a:off x="1626459" y="3103785"/>
              <a:ext cx="25241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" name="组合 58"/>
          <p:cNvGrpSpPr/>
          <p:nvPr/>
        </p:nvGrpSpPr>
        <p:grpSpPr>
          <a:xfrm>
            <a:off x="3719513" y="3505200"/>
            <a:ext cx="360362" cy="727074"/>
            <a:chOff x="1608997" y="2700560"/>
            <a:chExt cx="287337" cy="727075"/>
          </a:xfrm>
        </p:grpSpPr>
        <p:sp>
          <p:nvSpPr>
            <p:cNvPr id="555035" name="Text Box 55"/>
            <p:cNvSpPr txBox="1"/>
            <p:nvPr/>
          </p:nvSpPr>
          <p:spPr>
            <a:xfrm>
              <a:off x="1643922" y="2700560"/>
              <a:ext cx="2159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5036" name="Text Box 56"/>
            <p:cNvSpPr txBox="1"/>
            <p:nvPr/>
          </p:nvSpPr>
          <p:spPr>
            <a:xfrm>
              <a:off x="1608997" y="3059335"/>
              <a:ext cx="287337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5037" name="Line 57"/>
            <p:cNvSpPr/>
            <p:nvPr/>
          </p:nvSpPr>
          <p:spPr>
            <a:xfrm>
              <a:off x="1626459" y="3103785"/>
              <a:ext cx="25241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6192" name="Group 48"/>
          <p:cNvGrpSpPr/>
          <p:nvPr/>
        </p:nvGrpSpPr>
        <p:grpSpPr>
          <a:xfrm>
            <a:off x="7175500" y="3789363"/>
            <a:ext cx="1368425" cy="1117600"/>
            <a:chOff x="3016" y="2107"/>
            <a:chExt cx="862" cy="704"/>
          </a:xfrm>
        </p:grpSpPr>
        <p:sp>
          <p:nvSpPr>
            <p:cNvPr id="555039" name="右箭头 7"/>
            <p:cNvSpPr/>
            <p:nvPr/>
          </p:nvSpPr>
          <p:spPr>
            <a:xfrm>
              <a:off x="3016" y="2387"/>
              <a:ext cx="386" cy="227"/>
            </a:xfrm>
            <a:prstGeom prst="rightArrow">
              <a:avLst>
                <a:gd name="adj1" fmla="val 50000"/>
                <a:gd name="adj2" fmla="val 50123"/>
              </a:avLst>
            </a:prstGeom>
            <a:solidFill>
              <a:srgbClr val="66CCFF"/>
            </a:solidFill>
            <a:ln w="1270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grpSp>
          <p:nvGrpSpPr>
            <p:cNvPr id="555040" name="Group 50"/>
            <p:cNvGrpSpPr/>
            <p:nvPr/>
          </p:nvGrpSpPr>
          <p:grpSpPr>
            <a:xfrm>
              <a:off x="3537" y="2107"/>
              <a:ext cx="341" cy="704"/>
              <a:chOff x="498" y="3022"/>
              <a:chExt cx="341" cy="704"/>
            </a:xfrm>
          </p:grpSpPr>
          <p:sp>
            <p:nvSpPr>
              <p:cNvPr id="555041" name="Text Box 51"/>
              <p:cNvSpPr txBox="1"/>
              <p:nvPr/>
            </p:nvSpPr>
            <p:spPr>
              <a:xfrm>
                <a:off x="498" y="3022"/>
                <a:ext cx="341" cy="36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3200">
                    <a:latin typeface="Arial" panose="020B0604020202020204" pitchFamily="34" charset="0"/>
                  </a:rPr>
                  <a:t>3</a:t>
                </a:r>
                <a:endParaRPr lang="en-US" altLang="zh-CN" sz="3200">
                  <a:latin typeface="Arial" panose="020B0604020202020204" pitchFamily="34" charset="0"/>
                </a:endParaRPr>
              </a:p>
            </p:txBody>
          </p:sp>
          <p:sp>
            <p:nvSpPr>
              <p:cNvPr id="555042" name="Text Box 52"/>
              <p:cNvSpPr txBox="1"/>
              <p:nvPr/>
            </p:nvSpPr>
            <p:spPr>
              <a:xfrm>
                <a:off x="533" y="3358"/>
                <a:ext cx="272" cy="36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3200">
                    <a:latin typeface="Arial" panose="020B0604020202020204" pitchFamily="34" charset="0"/>
                  </a:rPr>
                  <a:t>4</a:t>
                </a:r>
                <a:endParaRPr lang="en-US" altLang="zh-CN" sz="3200">
                  <a:latin typeface="Arial" panose="020B0604020202020204" pitchFamily="34" charset="0"/>
                </a:endParaRPr>
              </a:p>
            </p:txBody>
          </p:sp>
          <p:sp>
            <p:nvSpPr>
              <p:cNvPr id="555043" name="Line 53"/>
              <p:cNvSpPr/>
              <p:nvPr/>
            </p:nvSpPr>
            <p:spPr>
              <a:xfrm>
                <a:off x="533" y="3404"/>
                <a:ext cx="272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555044" name="组合 555043"/>
          <p:cNvGrpSpPr/>
          <p:nvPr/>
        </p:nvGrpSpPr>
        <p:grpSpPr>
          <a:xfrm>
            <a:off x="4511675" y="3962400"/>
            <a:ext cx="2921000" cy="717550"/>
            <a:chOff x="1882" y="2523"/>
            <a:chExt cx="1840" cy="452"/>
          </a:xfrm>
        </p:grpSpPr>
        <p:sp>
          <p:nvSpPr>
            <p:cNvPr id="555045" name="右箭头 7"/>
            <p:cNvSpPr/>
            <p:nvPr/>
          </p:nvSpPr>
          <p:spPr>
            <a:xfrm>
              <a:off x="1882" y="2685"/>
              <a:ext cx="386" cy="227"/>
            </a:xfrm>
            <a:prstGeom prst="rightArrow">
              <a:avLst>
                <a:gd name="adj1" fmla="val 50000"/>
                <a:gd name="adj2" fmla="val 50037"/>
              </a:avLst>
            </a:prstGeom>
            <a:solidFill>
              <a:srgbClr val="66CCFF"/>
            </a:solidFill>
            <a:ln w="1270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grpSp>
          <p:nvGrpSpPr>
            <p:cNvPr id="555046" name="组合 555045"/>
            <p:cNvGrpSpPr/>
            <p:nvPr/>
          </p:nvGrpSpPr>
          <p:grpSpPr>
            <a:xfrm>
              <a:off x="2381" y="2523"/>
              <a:ext cx="1341" cy="452"/>
              <a:chOff x="2381" y="2502"/>
              <a:chExt cx="1341" cy="452"/>
            </a:xfrm>
          </p:grpSpPr>
          <p:sp>
            <p:nvSpPr>
              <p:cNvPr id="555047" name="TextBox 10"/>
              <p:cNvSpPr txBox="1"/>
              <p:nvPr/>
            </p:nvSpPr>
            <p:spPr>
              <a:xfrm>
                <a:off x="2381" y="2614"/>
                <a:ext cx="1341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en-US" altLang="zh-CN" sz="2000" b="1">
                    <a:solidFill>
                      <a:schemeClr val="tx1"/>
                    </a:solidFill>
                  </a:rPr>
                  <a:t>3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_GB2312" pitchFamily="49" charset="-122"/>
                  </a:rPr>
                  <a:t>份是</a:t>
                </a:r>
                <a:r>
                  <a:rPr lang="en-US" altLang="zh-CN" sz="2000" b="1">
                    <a:solidFill>
                      <a:schemeClr val="tx1"/>
                    </a:solidFill>
                  </a:rPr>
                  <a:t>3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_GB2312" pitchFamily="49" charset="-122"/>
                  </a:rPr>
                  <a:t>个</a:t>
                </a: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  <p:grpSp>
            <p:nvGrpSpPr>
              <p:cNvPr id="555048" name="组合 555047"/>
              <p:cNvGrpSpPr/>
              <p:nvPr/>
            </p:nvGrpSpPr>
            <p:grpSpPr>
              <a:xfrm>
                <a:off x="3107" y="2502"/>
                <a:ext cx="272" cy="452"/>
                <a:chOff x="3107" y="2523"/>
                <a:chExt cx="272" cy="452"/>
              </a:xfrm>
            </p:grpSpPr>
            <p:sp>
              <p:nvSpPr>
                <p:cNvPr id="555049" name="Text Box 55"/>
                <p:cNvSpPr txBox="1"/>
                <p:nvPr/>
              </p:nvSpPr>
              <p:spPr>
                <a:xfrm>
                  <a:off x="3140" y="2523"/>
                  <a:ext cx="204" cy="23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p>
                  <a:pPr algn="ctr">
                    <a:spcBef>
                      <a:spcPct val="50000"/>
                    </a:spcBef>
                  </a:pPr>
                  <a:r>
                    <a:rPr lang="en-US" altLang="zh-CN">
                      <a:latin typeface="Arial" panose="020B0604020202020204" pitchFamily="34" charset="0"/>
                    </a:rPr>
                    <a:t>1</a:t>
                  </a:r>
                  <a:endParaRPr lang="en-US" altLang="zh-CN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5050" name="Text Box 56"/>
                <p:cNvSpPr txBox="1"/>
                <p:nvPr/>
              </p:nvSpPr>
              <p:spPr>
                <a:xfrm>
                  <a:off x="3107" y="2743"/>
                  <a:ext cx="272" cy="23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p>
                  <a:pPr algn="ctr">
                    <a:spcBef>
                      <a:spcPct val="50000"/>
                    </a:spcBef>
                  </a:pPr>
                  <a:r>
                    <a:rPr lang="en-US" altLang="zh-CN">
                      <a:latin typeface="Arial" panose="020B0604020202020204" pitchFamily="34" charset="0"/>
                    </a:rPr>
                    <a:t>4</a:t>
                  </a:r>
                  <a:endParaRPr lang="en-US" altLang="zh-CN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5051" name="Line 57"/>
                <p:cNvSpPr/>
                <p:nvPr/>
              </p:nvSpPr>
              <p:spPr>
                <a:xfrm>
                  <a:off x="3152" y="2777"/>
                  <a:ext cx="210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55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55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299" name="Picture 107" descr="C:\Users\wangwei\AppData\Local\Temp\SNAGHTML1992b7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6438" y="2743200"/>
            <a:ext cx="8048625" cy="2830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6035" name="Rectangle 12"/>
          <p:cNvSpPr/>
          <p:nvPr/>
        </p:nvSpPr>
        <p:spPr>
          <a:xfrm>
            <a:off x="1524000" y="3003551"/>
            <a:ext cx="30988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56036" name="TextBox 33"/>
          <p:cNvSpPr txBox="1"/>
          <p:nvPr/>
        </p:nvSpPr>
        <p:spPr>
          <a:xfrm>
            <a:off x="1992313" y="1584325"/>
            <a:ext cx="571500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（二）例</a:t>
            </a:r>
            <a:r>
              <a:rPr lang="en-US" altLang="zh-CN" sz="3000" b="1">
                <a:solidFill>
                  <a:schemeClr val="tx1"/>
                </a:solidFill>
              </a:rPr>
              <a:t>5</a:t>
            </a:r>
            <a:endParaRPr lang="zh-CN" altLang="en-US" sz="3000" b="1" dirty="0">
              <a:solidFill>
                <a:schemeClr val="tx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216275" y="2201863"/>
            <a:ext cx="855663" cy="4318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7391400" y="2201863"/>
            <a:ext cx="700088" cy="4318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8228" name="Rectangle 36"/>
          <p:cNvSpPr/>
          <p:nvPr/>
        </p:nvSpPr>
        <p:spPr>
          <a:xfrm>
            <a:off x="2782888" y="2133600"/>
            <a:ext cx="6553200" cy="49149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zh-CN" altLang="en-US" sz="2600" dirty="0">
                <a:latin typeface="楷体_GB2312" pitchFamily="49" charset="-122"/>
              </a:rPr>
              <a:t>把</a:t>
            </a:r>
            <a:r>
              <a:rPr lang="en-US" altLang="zh-CN" sz="2600">
                <a:latin typeface="Arial" panose="020B0604020202020204" pitchFamily="34" charset="0"/>
              </a:rPr>
              <a:t>1</a:t>
            </a:r>
            <a:r>
              <a:rPr lang="zh-CN" altLang="en-US" sz="2600" dirty="0">
                <a:latin typeface="楷体_GB2312" pitchFamily="49" charset="-122"/>
              </a:rPr>
              <a:t>分米长的一条彩带平均分成</a:t>
            </a:r>
            <a:r>
              <a:rPr lang="en-US" altLang="zh-CN" sz="2600">
                <a:latin typeface="Arial" panose="020B0604020202020204" pitchFamily="34" charset="0"/>
              </a:rPr>
              <a:t>10</a:t>
            </a:r>
            <a:r>
              <a:rPr lang="zh-CN" altLang="en-US" sz="2600" dirty="0">
                <a:latin typeface="楷体_GB2312" pitchFamily="49" charset="-122"/>
              </a:rPr>
              <a:t>份。</a:t>
            </a:r>
            <a:endParaRPr lang="zh-CN" altLang="en-US" sz="2600" dirty="0">
              <a:latin typeface="楷体_GB2312" pitchFamily="49" charset="-122"/>
            </a:endParaRPr>
          </a:p>
        </p:txBody>
      </p:sp>
      <p:grpSp>
        <p:nvGrpSpPr>
          <p:cNvPr id="8236" name="Group 44"/>
          <p:cNvGrpSpPr/>
          <p:nvPr/>
        </p:nvGrpSpPr>
        <p:grpSpPr>
          <a:xfrm>
            <a:off x="2944813" y="4667250"/>
            <a:ext cx="676275" cy="806450"/>
            <a:chOff x="-2250" y="1658"/>
            <a:chExt cx="426" cy="508"/>
          </a:xfrm>
        </p:grpSpPr>
        <p:sp>
          <p:nvSpPr>
            <p:cNvPr id="556041" name="Text Box 45"/>
            <p:cNvSpPr txBox="1"/>
            <p:nvPr/>
          </p:nvSpPr>
          <p:spPr>
            <a:xfrm>
              <a:off x="-2250" y="1658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 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6042" name="Text Box 46"/>
            <p:cNvSpPr txBox="1"/>
            <p:nvPr/>
          </p:nvSpPr>
          <p:spPr>
            <a:xfrm>
              <a:off x="-2232" y="1934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10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  <p:grpSp>
        <p:nvGrpSpPr>
          <p:cNvPr id="8239" name="Group 47"/>
          <p:cNvGrpSpPr/>
          <p:nvPr/>
        </p:nvGrpSpPr>
        <p:grpSpPr>
          <a:xfrm>
            <a:off x="7053263" y="4657725"/>
            <a:ext cx="685800" cy="835025"/>
            <a:chOff x="654" y="2456"/>
            <a:chExt cx="432" cy="526"/>
          </a:xfrm>
        </p:grpSpPr>
        <p:sp>
          <p:nvSpPr>
            <p:cNvPr id="556044" name="Text Box 48"/>
            <p:cNvSpPr txBox="1"/>
            <p:nvPr/>
          </p:nvSpPr>
          <p:spPr>
            <a:xfrm>
              <a:off x="654" y="2456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 7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6045" name="Text Box 49"/>
            <p:cNvSpPr txBox="1"/>
            <p:nvPr/>
          </p:nvSpPr>
          <p:spPr>
            <a:xfrm>
              <a:off x="678" y="2750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10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  <p:grpSp>
        <p:nvGrpSpPr>
          <p:cNvPr id="8242" name="Group 50"/>
          <p:cNvGrpSpPr/>
          <p:nvPr/>
        </p:nvGrpSpPr>
        <p:grpSpPr>
          <a:xfrm>
            <a:off x="7831138" y="2962275"/>
            <a:ext cx="685800" cy="835025"/>
            <a:chOff x="654" y="2456"/>
            <a:chExt cx="432" cy="526"/>
          </a:xfrm>
        </p:grpSpPr>
        <p:sp>
          <p:nvSpPr>
            <p:cNvPr id="556047" name="Text Box 51"/>
            <p:cNvSpPr txBox="1"/>
            <p:nvPr/>
          </p:nvSpPr>
          <p:spPr>
            <a:xfrm>
              <a:off x="654" y="2456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 3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6048" name="Text Box 52"/>
            <p:cNvSpPr txBox="1"/>
            <p:nvPr/>
          </p:nvSpPr>
          <p:spPr>
            <a:xfrm>
              <a:off x="678" y="2750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10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  <p:grpSp>
        <p:nvGrpSpPr>
          <p:cNvPr id="8295" name="Group 103"/>
          <p:cNvGrpSpPr/>
          <p:nvPr/>
        </p:nvGrpSpPr>
        <p:grpSpPr>
          <a:xfrm>
            <a:off x="4860925" y="2851150"/>
            <a:ext cx="676275" cy="681038"/>
            <a:chOff x="4934" y="1307"/>
            <a:chExt cx="426" cy="429"/>
          </a:xfrm>
        </p:grpSpPr>
        <p:sp>
          <p:nvSpPr>
            <p:cNvPr id="556050" name="Text Box 100"/>
            <p:cNvSpPr txBox="1"/>
            <p:nvPr/>
          </p:nvSpPr>
          <p:spPr>
            <a:xfrm>
              <a:off x="4934" y="1307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 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51" name="Text Box 101"/>
            <p:cNvSpPr txBox="1"/>
            <p:nvPr/>
          </p:nvSpPr>
          <p:spPr>
            <a:xfrm>
              <a:off x="4952" y="1504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8297" name="Group 105"/>
          <p:cNvGrpSpPr/>
          <p:nvPr/>
        </p:nvGrpSpPr>
        <p:grpSpPr>
          <a:xfrm>
            <a:off x="1908175" y="4953000"/>
            <a:ext cx="4608513" cy="1800225"/>
            <a:chOff x="385" y="3385"/>
            <a:chExt cx="2903" cy="1134"/>
          </a:xfrm>
        </p:grpSpPr>
        <p:sp>
          <p:nvSpPr>
            <p:cNvPr id="556053" name="AutoShape 27"/>
            <p:cNvSpPr/>
            <p:nvPr/>
          </p:nvSpPr>
          <p:spPr>
            <a:xfrm>
              <a:off x="1487" y="3667"/>
              <a:ext cx="1801" cy="579"/>
            </a:xfrm>
            <a:prstGeom prst="wedgeRoundRectCallout">
              <a:avLst>
                <a:gd name="adj1" fmla="val -58843"/>
                <a:gd name="adj2" fmla="val -543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你还能从这条彩带上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找到其他的分数吗？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56054" name="Picture 104" descr="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5" y="3385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5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二、依据素材，探究学习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140575" y="3862388"/>
            <a:ext cx="2038350" cy="758825"/>
            <a:chOff x="5616651" y="3814934"/>
            <a:chExt cx="2038350" cy="758825"/>
          </a:xfrm>
        </p:grpSpPr>
        <p:grpSp>
          <p:nvGrpSpPr>
            <p:cNvPr id="556057" name="Group 57"/>
            <p:cNvGrpSpPr/>
            <p:nvPr/>
          </p:nvGrpSpPr>
          <p:grpSpPr>
            <a:xfrm>
              <a:off x="5616651" y="3814934"/>
              <a:ext cx="647700" cy="758825"/>
              <a:chOff x="4105" y="210"/>
              <a:chExt cx="408" cy="478"/>
            </a:xfrm>
          </p:grpSpPr>
          <p:sp>
            <p:nvSpPr>
              <p:cNvPr id="556058" name="Text Box 54"/>
              <p:cNvSpPr txBox="1"/>
              <p:nvPr/>
            </p:nvSpPr>
            <p:spPr>
              <a:xfrm>
                <a:off x="4105" y="210"/>
                <a:ext cx="408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latin typeface="Arial" panose="020B0604020202020204" pitchFamily="34" charset="0"/>
                  </a:rPr>
                  <a:t>1</a:t>
                </a:r>
                <a:endParaRPr lang="en-US" altLang="zh-CN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6059" name="Text Box 55"/>
              <p:cNvSpPr txBox="1"/>
              <p:nvPr/>
            </p:nvSpPr>
            <p:spPr>
              <a:xfrm>
                <a:off x="4105" y="456"/>
                <a:ext cx="408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latin typeface="Arial" panose="020B0604020202020204" pitchFamily="34" charset="0"/>
                  </a:rPr>
                  <a:t>10</a:t>
                </a:r>
                <a:endParaRPr lang="en-US" altLang="zh-CN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6060" name="Line 56"/>
              <p:cNvSpPr/>
              <p:nvPr/>
            </p:nvSpPr>
            <p:spPr>
              <a:xfrm>
                <a:off x="4218" y="464"/>
                <a:ext cx="181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556061" name="Group 57"/>
            <p:cNvGrpSpPr/>
            <p:nvPr/>
          </p:nvGrpSpPr>
          <p:grpSpPr>
            <a:xfrm>
              <a:off x="6311976" y="3814934"/>
              <a:ext cx="647700" cy="758825"/>
              <a:chOff x="4105" y="210"/>
              <a:chExt cx="408" cy="478"/>
            </a:xfrm>
          </p:grpSpPr>
          <p:sp>
            <p:nvSpPr>
              <p:cNvPr id="556062" name="Text Box 54"/>
              <p:cNvSpPr txBox="1"/>
              <p:nvPr/>
            </p:nvSpPr>
            <p:spPr>
              <a:xfrm>
                <a:off x="4105" y="210"/>
                <a:ext cx="408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latin typeface="Arial" panose="020B0604020202020204" pitchFamily="34" charset="0"/>
                  </a:rPr>
                  <a:t>1</a:t>
                </a:r>
                <a:endParaRPr lang="en-US" altLang="zh-CN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6063" name="Text Box 55"/>
              <p:cNvSpPr txBox="1"/>
              <p:nvPr/>
            </p:nvSpPr>
            <p:spPr>
              <a:xfrm>
                <a:off x="4105" y="456"/>
                <a:ext cx="408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latin typeface="Arial" panose="020B0604020202020204" pitchFamily="34" charset="0"/>
                  </a:rPr>
                  <a:t>10</a:t>
                </a:r>
                <a:endParaRPr lang="en-US" altLang="zh-CN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6064" name="Line 56"/>
              <p:cNvSpPr/>
              <p:nvPr/>
            </p:nvSpPr>
            <p:spPr>
              <a:xfrm>
                <a:off x="4218" y="464"/>
                <a:ext cx="181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556065" name="Group 57"/>
            <p:cNvGrpSpPr/>
            <p:nvPr/>
          </p:nvGrpSpPr>
          <p:grpSpPr>
            <a:xfrm>
              <a:off x="7007301" y="3814934"/>
              <a:ext cx="647700" cy="758825"/>
              <a:chOff x="4105" y="210"/>
              <a:chExt cx="408" cy="478"/>
            </a:xfrm>
          </p:grpSpPr>
          <p:sp>
            <p:nvSpPr>
              <p:cNvPr id="556066" name="Text Box 54"/>
              <p:cNvSpPr txBox="1"/>
              <p:nvPr/>
            </p:nvSpPr>
            <p:spPr>
              <a:xfrm>
                <a:off x="4105" y="210"/>
                <a:ext cx="408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latin typeface="Arial" panose="020B0604020202020204" pitchFamily="34" charset="0"/>
                  </a:rPr>
                  <a:t>1</a:t>
                </a:r>
                <a:endParaRPr lang="en-US" altLang="zh-CN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6067" name="Text Box 55"/>
              <p:cNvSpPr txBox="1"/>
              <p:nvPr/>
            </p:nvSpPr>
            <p:spPr>
              <a:xfrm>
                <a:off x="4105" y="456"/>
                <a:ext cx="408" cy="232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1800">
                    <a:latin typeface="Arial" panose="020B0604020202020204" pitchFamily="34" charset="0"/>
                  </a:rPr>
                  <a:t>10</a:t>
                </a:r>
                <a:endParaRPr lang="en-US" altLang="zh-CN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56068" name="Line 56"/>
              <p:cNvSpPr/>
              <p:nvPr/>
            </p:nvSpPr>
            <p:spPr>
              <a:xfrm>
                <a:off x="4218" y="464"/>
                <a:ext cx="181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3" name="组合 2"/>
          <p:cNvGrpSpPr/>
          <p:nvPr/>
        </p:nvGrpSpPr>
        <p:grpSpPr>
          <a:xfrm>
            <a:off x="5065713" y="3860800"/>
            <a:ext cx="647700" cy="758825"/>
            <a:chOff x="6799339" y="5298455"/>
            <a:chExt cx="647700" cy="758825"/>
          </a:xfrm>
        </p:grpSpPr>
        <p:sp>
          <p:nvSpPr>
            <p:cNvPr id="556070" name="Text Box 54"/>
            <p:cNvSpPr txBox="1"/>
            <p:nvPr/>
          </p:nvSpPr>
          <p:spPr>
            <a:xfrm>
              <a:off x="6799339" y="5298455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71" name="Text Box 55"/>
            <p:cNvSpPr txBox="1"/>
            <p:nvPr/>
          </p:nvSpPr>
          <p:spPr>
            <a:xfrm>
              <a:off x="6799339" y="5688980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72" name="Line 56"/>
            <p:cNvSpPr/>
            <p:nvPr/>
          </p:nvSpPr>
          <p:spPr>
            <a:xfrm>
              <a:off x="6978727" y="5701680"/>
              <a:ext cx="28733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89" name="组合 88"/>
          <p:cNvGrpSpPr/>
          <p:nvPr/>
        </p:nvGrpSpPr>
        <p:grpSpPr>
          <a:xfrm>
            <a:off x="5761038" y="3860800"/>
            <a:ext cx="647700" cy="758825"/>
            <a:chOff x="6799339" y="5298455"/>
            <a:chExt cx="647700" cy="758825"/>
          </a:xfrm>
        </p:grpSpPr>
        <p:sp>
          <p:nvSpPr>
            <p:cNvPr id="556074" name="Text Box 54"/>
            <p:cNvSpPr txBox="1"/>
            <p:nvPr/>
          </p:nvSpPr>
          <p:spPr>
            <a:xfrm>
              <a:off x="6799339" y="5298455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75" name="Text Box 55"/>
            <p:cNvSpPr txBox="1"/>
            <p:nvPr/>
          </p:nvSpPr>
          <p:spPr>
            <a:xfrm>
              <a:off x="6799339" y="5688980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76" name="Line 56"/>
            <p:cNvSpPr/>
            <p:nvPr/>
          </p:nvSpPr>
          <p:spPr>
            <a:xfrm>
              <a:off x="6978727" y="5701680"/>
              <a:ext cx="28733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93" name="组合 92"/>
          <p:cNvGrpSpPr/>
          <p:nvPr/>
        </p:nvGrpSpPr>
        <p:grpSpPr>
          <a:xfrm>
            <a:off x="6446838" y="3860800"/>
            <a:ext cx="647700" cy="758825"/>
            <a:chOff x="6799339" y="5298455"/>
            <a:chExt cx="647700" cy="758825"/>
          </a:xfrm>
        </p:grpSpPr>
        <p:sp>
          <p:nvSpPr>
            <p:cNvPr id="556078" name="Text Box 54"/>
            <p:cNvSpPr txBox="1"/>
            <p:nvPr/>
          </p:nvSpPr>
          <p:spPr>
            <a:xfrm>
              <a:off x="6799339" y="5298455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79" name="Text Box 55"/>
            <p:cNvSpPr txBox="1"/>
            <p:nvPr/>
          </p:nvSpPr>
          <p:spPr>
            <a:xfrm>
              <a:off x="6799339" y="5688980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80" name="Line 56"/>
            <p:cNvSpPr/>
            <p:nvPr/>
          </p:nvSpPr>
          <p:spPr>
            <a:xfrm>
              <a:off x="6978727" y="5701680"/>
              <a:ext cx="28733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97" name="组合 96"/>
          <p:cNvGrpSpPr/>
          <p:nvPr/>
        </p:nvGrpSpPr>
        <p:grpSpPr>
          <a:xfrm>
            <a:off x="7142163" y="3860800"/>
            <a:ext cx="647700" cy="758825"/>
            <a:chOff x="6799339" y="5298455"/>
            <a:chExt cx="647700" cy="758825"/>
          </a:xfrm>
        </p:grpSpPr>
        <p:sp>
          <p:nvSpPr>
            <p:cNvPr id="556082" name="Text Box 54"/>
            <p:cNvSpPr txBox="1"/>
            <p:nvPr/>
          </p:nvSpPr>
          <p:spPr>
            <a:xfrm>
              <a:off x="6799339" y="5298455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83" name="Text Box 55"/>
            <p:cNvSpPr txBox="1"/>
            <p:nvPr/>
          </p:nvSpPr>
          <p:spPr>
            <a:xfrm>
              <a:off x="6799339" y="5688980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84" name="Line 56"/>
            <p:cNvSpPr/>
            <p:nvPr/>
          </p:nvSpPr>
          <p:spPr>
            <a:xfrm>
              <a:off x="6978727" y="5701680"/>
              <a:ext cx="28733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01" name="组合 100"/>
          <p:cNvGrpSpPr/>
          <p:nvPr/>
        </p:nvGrpSpPr>
        <p:grpSpPr>
          <a:xfrm>
            <a:off x="7837488" y="3860800"/>
            <a:ext cx="647700" cy="758825"/>
            <a:chOff x="6799339" y="5298455"/>
            <a:chExt cx="647700" cy="758825"/>
          </a:xfrm>
        </p:grpSpPr>
        <p:sp>
          <p:nvSpPr>
            <p:cNvPr id="556086" name="Text Box 54"/>
            <p:cNvSpPr txBox="1"/>
            <p:nvPr/>
          </p:nvSpPr>
          <p:spPr>
            <a:xfrm>
              <a:off x="6799339" y="5298455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87" name="Text Box 55"/>
            <p:cNvSpPr txBox="1"/>
            <p:nvPr/>
          </p:nvSpPr>
          <p:spPr>
            <a:xfrm>
              <a:off x="6799339" y="5688980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88" name="Line 56"/>
            <p:cNvSpPr/>
            <p:nvPr/>
          </p:nvSpPr>
          <p:spPr>
            <a:xfrm>
              <a:off x="6978727" y="5701680"/>
              <a:ext cx="28733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05" name="组合 104"/>
          <p:cNvGrpSpPr/>
          <p:nvPr/>
        </p:nvGrpSpPr>
        <p:grpSpPr>
          <a:xfrm>
            <a:off x="8532813" y="3860800"/>
            <a:ext cx="647700" cy="758825"/>
            <a:chOff x="6799339" y="5298455"/>
            <a:chExt cx="647700" cy="758825"/>
          </a:xfrm>
        </p:grpSpPr>
        <p:sp>
          <p:nvSpPr>
            <p:cNvPr id="556090" name="Text Box 54"/>
            <p:cNvSpPr txBox="1"/>
            <p:nvPr/>
          </p:nvSpPr>
          <p:spPr>
            <a:xfrm>
              <a:off x="6799339" y="5298455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91" name="Text Box 55"/>
            <p:cNvSpPr txBox="1"/>
            <p:nvPr/>
          </p:nvSpPr>
          <p:spPr>
            <a:xfrm>
              <a:off x="6799339" y="5688980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92" name="Line 56"/>
            <p:cNvSpPr/>
            <p:nvPr/>
          </p:nvSpPr>
          <p:spPr>
            <a:xfrm>
              <a:off x="6978727" y="5701680"/>
              <a:ext cx="28733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09" name="组合 108"/>
          <p:cNvGrpSpPr/>
          <p:nvPr/>
        </p:nvGrpSpPr>
        <p:grpSpPr>
          <a:xfrm>
            <a:off x="9228138" y="3860800"/>
            <a:ext cx="647700" cy="758825"/>
            <a:chOff x="6799339" y="5298455"/>
            <a:chExt cx="647700" cy="758825"/>
          </a:xfrm>
        </p:grpSpPr>
        <p:sp>
          <p:nvSpPr>
            <p:cNvPr id="556094" name="Text Box 54"/>
            <p:cNvSpPr txBox="1"/>
            <p:nvPr/>
          </p:nvSpPr>
          <p:spPr>
            <a:xfrm>
              <a:off x="6799339" y="5298455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95" name="Text Box 55"/>
            <p:cNvSpPr txBox="1"/>
            <p:nvPr/>
          </p:nvSpPr>
          <p:spPr>
            <a:xfrm>
              <a:off x="6799339" y="5688980"/>
              <a:ext cx="647700" cy="36830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1800">
                  <a:latin typeface="Arial" panose="020B0604020202020204" pitchFamily="34" charset="0"/>
                </a:rPr>
                <a:t>10</a:t>
              </a:r>
              <a:endParaRPr lang="en-US" altLang="zh-CN" sz="1800">
                <a:latin typeface="Arial" panose="020B0604020202020204" pitchFamily="34" charset="0"/>
              </a:endParaRPr>
            </a:p>
          </p:txBody>
        </p:sp>
        <p:sp>
          <p:nvSpPr>
            <p:cNvPr id="556096" name="Line 56"/>
            <p:cNvSpPr/>
            <p:nvPr/>
          </p:nvSpPr>
          <p:spPr>
            <a:xfrm>
              <a:off x="6978727" y="5701680"/>
              <a:ext cx="28733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39" grpId="0" bldLvl="0" animBg="1"/>
      <p:bldP spid="82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7058" name="图片 5570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03475" y="2622550"/>
            <a:ext cx="7589838" cy="23241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三、巩固练习，拓展提升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2135188" y="1563688"/>
            <a:ext cx="7634288" cy="5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000" kern="1200" cap="none" spc="0" normalizeH="0" baseline="0" noProof="0" dirty="0" smtClean="0">
                <a:latin typeface="Arial" panose="020B0604020202020204" pitchFamily="34" charset="0"/>
                <a:ea typeface="楷体_GB2312" pitchFamily="49" charset="-122"/>
                <a:cs typeface="+mn-cs"/>
              </a:rPr>
              <a:t>1.</a:t>
            </a:r>
            <a:r>
              <a:rPr kumimoji="0" lang="en-US" altLang="zh-CN" sz="3000" kern="1200" cap="none" spc="0" normalizeH="0" baseline="0" noProof="0" dirty="0" smtClean="0">
                <a:latin typeface="+mn-lt"/>
                <a:ea typeface="楷体_GB2312" pitchFamily="49" charset="-122"/>
                <a:cs typeface="+mn-cs"/>
              </a:rPr>
              <a:t> </a:t>
            </a:r>
            <a:r>
              <a:rPr kumimoji="0" lang="zh-CN" altLang="en-US" sz="3000" kern="1200" cap="none" spc="0" normalizeH="0" baseline="0" noProof="0" dirty="0" smtClean="0">
                <a:latin typeface="楷体_GB2312" pitchFamily="49" charset="-122"/>
                <a:ea typeface="楷体_GB2312" pitchFamily="49" charset="-122"/>
                <a:cs typeface="+mn-cs"/>
              </a:rPr>
              <a:t>你能把涂色部分用分数表示出来吗？</a:t>
            </a:r>
            <a:endParaRPr kumimoji="0" lang="zh-CN" altLang="en-US" sz="3000" kern="1200" cap="none" spc="0" normalizeH="0" baseline="0" noProof="0" dirty="0" smtClean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9236" name="Group 20"/>
          <p:cNvGrpSpPr/>
          <p:nvPr/>
        </p:nvGrpSpPr>
        <p:grpSpPr>
          <a:xfrm>
            <a:off x="2908300" y="4011613"/>
            <a:ext cx="657225" cy="835025"/>
            <a:chOff x="651" y="2456"/>
            <a:chExt cx="414" cy="526"/>
          </a:xfrm>
        </p:grpSpPr>
        <p:sp>
          <p:nvSpPr>
            <p:cNvPr id="557062" name="Text Box 21"/>
            <p:cNvSpPr txBox="1"/>
            <p:nvPr/>
          </p:nvSpPr>
          <p:spPr>
            <a:xfrm>
              <a:off x="651" y="2456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2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7063" name="Text Box 22"/>
            <p:cNvSpPr txBox="1"/>
            <p:nvPr/>
          </p:nvSpPr>
          <p:spPr>
            <a:xfrm>
              <a:off x="657" y="2750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3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  <p:grpSp>
        <p:nvGrpSpPr>
          <p:cNvPr id="9239" name="Group 23"/>
          <p:cNvGrpSpPr/>
          <p:nvPr/>
        </p:nvGrpSpPr>
        <p:grpSpPr>
          <a:xfrm>
            <a:off x="4924425" y="4011613"/>
            <a:ext cx="657225" cy="835025"/>
            <a:chOff x="651" y="2456"/>
            <a:chExt cx="414" cy="526"/>
          </a:xfrm>
        </p:grpSpPr>
        <p:sp>
          <p:nvSpPr>
            <p:cNvPr id="557065" name="Text Box 24"/>
            <p:cNvSpPr txBox="1"/>
            <p:nvPr/>
          </p:nvSpPr>
          <p:spPr>
            <a:xfrm>
              <a:off x="651" y="2456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5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7066" name="Text Box 25"/>
            <p:cNvSpPr txBox="1"/>
            <p:nvPr/>
          </p:nvSpPr>
          <p:spPr>
            <a:xfrm>
              <a:off x="657" y="2750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9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  <p:grpSp>
        <p:nvGrpSpPr>
          <p:cNvPr id="9242" name="Group 26"/>
          <p:cNvGrpSpPr/>
          <p:nvPr/>
        </p:nvGrpSpPr>
        <p:grpSpPr>
          <a:xfrm>
            <a:off x="6977063" y="4011613"/>
            <a:ext cx="657225" cy="835025"/>
            <a:chOff x="651" y="2456"/>
            <a:chExt cx="414" cy="526"/>
          </a:xfrm>
        </p:grpSpPr>
        <p:sp>
          <p:nvSpPr>
            <p:cNvPr id="557068" name="Text Box 27"/>
            <p:cNvSpPr txBox="1"/>
            <p:nvPr/>
          </p:nvSpPr>
          <p:spPr>
            <a:xfrm>
              <a:off x="651" y="2456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3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7069" name="Text Box 28"/>
            <p:cNvSpPr txBox="1"/>
            <p:nvPr/>
          </p:nvSpPr>
          <p:spPr>
            <a:xfrm>
              <a:off x="657" y="2750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6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  <p:grpSp>
        <p:nvGrpSpPr>
          <p:cNvPr id="9245" name="Group 29"/>
          <p:cNvGrpSpPr/>
          <p:nvPr/>
        </p:nvGrpSpPr>
        <p:grpSpPr>
          <a:xfrm>
            <a:off x="9067800" y="4011613"/>
            <a:ext cx="657225" cy="835025"/>
            <a:chOff x="651" y="2456"/>
            <a:chExt cx="414" cy="526"/>
          </a:xfrm>
        </p:grpSpPr>
        <p:sp>
          <p:nvSpPr>
            <p:cNvPr id="557071" name="Text Box 30"/>
            <p:cNvSpPr txBox="1"/>
            <p:nvPr/>
          </p:nvSpPr>
          <p:spPr>
            <a:xfrm>
              <a:off x="651" y="2456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3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557072" name="Text Box 31"/>
            <p:cNvSpPr txBox="1"/>
            <p:nvPr/>
          </p:nvSpPr>
          <p:spPr>
            <a:xfrm>
              <a:off x="657" y="2750"/>
              <a:ext cx="408" cy="23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latin typeface="Arial" panose="020B0604020202020204" pitchFamily="34" charset="0"/>
                </a:rPr>
                <a:t>7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8082" name="Picture 27" descr="C:\Users\wangwei\AppData\Local\Temp\SNAGHTML1a6ff2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1813" y="2422525"/>
            <a:ext cx="5969000" cy="247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8083" name="Rectangle 12"/>
          <p:cNvSpPr/>
          <p:nvPr/>
        </p:nvSpPr>
        <p:spPr>
          <a:xfrm>
            <a:off x="1524000" y="3003551"/>
            <a:ext cx="30988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三、巩固练习，拓展提升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135188" y="1563688"/>
            <a:ext cx="7634288" cy="5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000" kern="1200" cap="none" spc="0" normalizeH="0" baseline="0" noProof="0" dirty="0" smtClean="0">
                <a:latin typeface="Arial" panose="020B0604020202020204" pitchFamily="34" charset="0"/>
                <a:ea typeface="楷体_GB2312" pitchFamily="49" charset="-122"/>
                <a:cs typeface="+mn-cs"/>
              </a:rPr>
              <a:t>2.</a:t>
            </a:r>
            <a:r>
              <a:rPr kumimoji="0" lang="en-US" altLang="zh-CN" sz="3000" kern="1200" cap="none" spc="0" normalizeH="0" baseline="0" noProof="0" dirty="0" smtClean="0">
                <a:latin typeface="+mn-lt"/>
                <a:ea typeface="楷体_GB2312" pitchFamily="49" charset="-122"/>
                <a:cs typeface="+mn-cs"/>
              </a:rPr>
              <a:t> </a:t>
            </a:r>
            <a:r>
              <a:rPr kumimoji="0" lang="zh-CN" altLang="en-US" sz="3000" kern="1200" cap="none" spc="0" normalizeH="0" baseline="0" noProof="0" dirty="0" smtClean="0">
                <a:latin typeface="楷体_GB2312" pitchFamily="49" charset="-122"/>
                <a:ea typeface="楷体_GB2312" pitchFamily="49" charset="-122"/>
                <a:cs typeface="+mn-cs"/>
              </a:rPr>
              <a:t>看图写出分数。</a:t>
            </a:r>
            <a:endParaRPr kumimoji="0" lang="zh-CN" altLang="en-US" sz="3000" kern="1200" cap="none" spc="0" normalizeH="0" baseline="0" noProof="0" dirty="0" smtClean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10257" name="Group 17"/>
          <p:cNvGrpSpPr/>
          <p:nvPr/>
        </p:nvGrpSpPr>
        <p:grpSpPr>
          <a:xfrm>
            <a:off x="3390900" y="3876675"/>
            <a:ext cx="666750" cy="965200"/>
            <a:chOff x="657" y="2456"/>
            <a:chExt cx="420" cy="608"/>
          </a:xfrm>
        </p:grpSpPr>
        <p:sp>
          <p:nvSpPr>
            <p:cNvPr id="558087" name="Text Box 18"/>
            <p:cNvSpPr txBox="1"/>
            <p:nvPr/>
          </p:nvSpPr>
          <p:spPr>
            <a:xfrm>
              <a:off x="657" y="2456"/>
              <a:ext cx="408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Arial" panose="020B0604020202020204" pitchFamily="34" charset="0"/>
                </a:rPr>
                <a:t>1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  <p:sp>
          <p:nvSpPr>
            <p:cNvPr id="558088" name="Text Box 19"/>
            <p:cNvSpPr txBox="1"/>
            <p:nvPr/>
          </p:nvSpPr>
          <p:spPr>
            <a:xfrm>
              <a:off x="669" y="2774"/>
              <a:ext cx="408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Arial" panose="020B0604020202020204" pitchFamily="34" charset="0"/>
                </a:rPr>
                <a:t>8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</p:grpSp>
      <p:grpSp>
        <p:nvGrpSpPr>
          <p:cNvPr id="10260" name="Group 20"/>
          <p:cNvGrpSpPr/>
          <p:nvPr/>
        </p:nvGrpSpPr>
        <p:grpSpPr>
          <a:xfrm>
            <a:off x="4111625" y="2441575"/>
            <a:ext cx="657225" cy="955675"/>
            <a:chOff x="651" y="2438"/>
            <a:chExt cx="414" cy="602"/>
          </a:xfrm>
        </p:grpSpPr>
        <p:sp>
          <p:nvSpPr>
            <p:cNvPr id="558090" name="Text Box 21"/>
            <p:cNvSpPr txBox="1"/>
            <p:nvPr/>
          </p:nvSpPr>
          <p:spPr>
            <a:xfrm>
              <a:off x="651" y="2438"/>
              <a:ext cx="408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Arial" panose="020B0604020202020204" pitchFamily="34" charset="0"/>
                </a:rPr>
                <a:t>3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  <p:sp>
          <p:nvSpPr>
            <p:cNvPr id="558091" name="Text Box 22"/>
            <p:cNvSpPr txBox="1"/>
            <p:nvPr/>
          </p:nvSpPr>
          <p:spPr>
            <a:xfrm>
              <a:off x="657" y="2750"/>
              <a:ext cx="408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Arial" panose="020B0604020202020204" pitchFamily="34" charset="0"/>
                </a:rPr>
                <a:t>8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</p:grpSp>
      <p:grpSp>
        <p:nvGrpSpPr>
          <p:cNvPr id="16" name="Group 17"/>
          <p:cNvGrpSpPr/>
          <p:nvPr/>
        </p:nvGrpSpPr>
        <p:grpSpPr>
          <a:xfrm>
            <a:off x="6953250" y="3876675"/>
            <a:ext cx="666750" cy="965200"/>
            <a:chOff x="657" y="2456"/>
            <a:chExt cx="420" cy="608"/>
          </a:xfrm>
        </p:grpSpPr>
        <p:sp>
          <p:nvSpPr>
            <p:cNvPr id="558093" name="Text Box 18"/>
            <p:cNvSpPr txBox="1"/>
            <p:nvPr/>
          </p:nvSpPr>
          <p:spPr>
            <a:xfrm>
              <a:off x="657" y="2456"/>
              <a:ext cx="408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Arial" panose="020B0604020202020204" pitchFamily="34" charset="0"/>
                </a:rPr>
                <a:t>5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  <p:sp>
          <p:nvSpPr>
            <p:cNvPr id="558094" name="Text Box 19"/>
            <p:cNvSpPr txBox="1"/>
            <p:nvPr/>
          </p:nvSpPr>
          <p:spPr>
            <a:xfrm>
              <a:off x="669" y="2774"/>
              <a:ext cx="408" cy="29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Arial" panose="020B0604020202020204" pitchFamily="34" charset="0"/>
                </a:rPr>
                <a:t>8</a:t>
              </a:r>
              <a:endParaRPr lang="en-US" altLang="zh-CN" sz="240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52675" y="2295525"/>
            <a:ext cx="727233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作业：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94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页练习二十，第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4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95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页练习二十，第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四、布置作业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WPS 演示</Application>
  <PresentationFormat>宽屏</PresentationFormat>
  <Paragraphs>210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新宋体</vt:lpstr>
      <vt:lpstr>Office 主题</vt:lpstr>
      <vt:lpstr>Equation.3</vt:lpstr>
      <vt:lpstr>Equation.3</vt:lpstr>
      <vt:lpstr>PowerPoint 演示文稿</vt:lpstr>
      <vt:lpstr>一、活动引入，激发兴趣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2018-09-07T07:26:00Z</dcterms:created>
  <dcterms:modified xsi:type="dcterms:W3CDTF">2018-09-07T07:27:12Z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